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5"/>
  </p:notesMasterIdLst>
  <p:sldIdLst>
    <p:sldId id="276" r:id="rId3"/>
    <p:sldId id="329" r:id="rId4"/>
    <p:sldId id="389" r:id="rId5"/>
    <p:sldId id="410" r:id="rId6"/>
    <p:sldId id="390" r:id="rId7"/>
    <p:sldId id="417" r:id="rId8"/>
    <p:sldId id="418" r:id="rId9"/>
    <p:sldId id="419" r:id="rId10"/>
    <p:sldId id="420" r:id="rId11"/>
    <p:sldId id="421" r:id="rId12"/>
    <p:sldId id="416" r:id="rId13"/>
    <p:sldId id="422" r:id="rId14"/>
    <p:sldId id="424" r:id="rId15"/>
    <p:sldId id="426" r:id="rId16"/>
    <p:sldId id="425" r:id="rId17"/>
    <p:sldId id="391" r:id="rId18"/>
    <p:sldId id="401" r:id="rId19"/>
    <p:sldId id="392" r:id="rId20"/>
    <p:sldId id="395" r:id="rId21"/>
    <p:sldId id="396" r:id="rId22"/>
    <p:sldId id="402" r:id="rId23"/>
    <p:sldId id="427" r:id="rId24"/>
    <p:sldId id="428" r:id="rId25"/>
    <p:sldId id="429" r:id="rId26"/>
    <p:sldId id="397" r:id="rId27"/>
    <p:sldId id="398" r:id="rId28"/>
    <p:sldId id="399" r:id="rId29"/>
    <p:sldId id="403" r:id="rId30"/>
    <p:sldId id="430" r:id="rId31"/>
    <p:sldId id="404" r:id="rId32"/>
    <p:sldId id="393" r:id="rId33"/>
    <p:sldId id="405" r:id="rId34"/>
    <p:sldId id="406" r:id="rId35"/>
    <p:sldId id="407" r:id="rId36"/>
    <p:sldId id="408" r:id="rId37"/>
    <p:sldId id="409" r:id="rId38"/>
    <p:sldId id="411" r:id="rId39"/>
    <p:sldId id="413" r:id="rId40"/>
    <p:sldId id="431" r:id="rId41"/>
    <p:sldId id="432" r:id="rId42"/>
    <p:sldId id="412" r:id="rId43"/>
    <p:sldId id="394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61" autoAdjust="0"/>
    <p:restoredTop sz="91222"/>
  </p:normalViewPr>
  <p:slideViewPr>
    <p:cSldViewPr snapToGrid="0" snapToObjects="1" showGuides="1">
      <p:cViewPr>
        <p:scale>
          <a:sx n="100" d="100"/>
          <a:sy n="100" d="100"/>
        </p:scale>
        <p:origin x="192" y="432"/>
      </p:cViewPr>
      <p:guideLst>
        <p:guide orient="horz" pos="2488"/>
        <p:guide pos="478"/>
      </p:guideLst>
    </p:cSldViewPr>
  </p:slideViewPr>
  <p:outlineViewPr>
    <p:cViewPr>
      <p:scale>
        <a:sx n="33" d="100"/>
        <a:sy n="33" d="100"/>
      </p:scale>
      <p:origin x="0" y="-9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6" d="100"/>
          <a:sy n="116" d="100"/>
        </p:scale>
        <p:origin x="22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A69A4-43A8-4442-8088-0B845332DB30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9985C-6B1E-BE4B-8B6E-1AD097E07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4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48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1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1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Warning: need to get away from thinking of this a prediction/response!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49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67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3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85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53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17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64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88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70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00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84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accent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REGULAR	, 24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s://github.com/scikit-learn/scikit-learn/blob/a24c8b46/sklearn/svm/classes.py#L13" TargetMode="External"/><Relationship Id="rId5" Type="http://schemas.openxmlformats.org/officeDocument/2006/relationships/hyperlink" Target="http://scikit-learn.org/stable/modules/generated/sklearn.svm.LinearSVC.html#sklearn.svm.LinearSVC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10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tiff"/><Relationship Id="rId3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tiff"/><Relationship Id="rId3" Type="http://schemas.openxmlformats.org/officeDocument/2006/relationships/image" Target="../media/image40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 Science Methods for Clean Energy Research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1757" y="4588566"/>
            <a:ext cx="479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SVM &amp; Unsupervised </a:t>
            </a:r>
            <a:r>
              <a:rPr lang="en-US" dirty="0" smtClean="0"/>
              <a:t>Learning</a:t>
            </a:r>
          </a:p>
          <a:p>
            <a:r>
              <a:rPr lang="en-US" dirty="0" smtClean="0"/>
              <a:t>March </a:t>
            </a:r>
            <a:r>
              <a:rPr lang="en-US" dirty="0" smtClean="0"/>
              <a:t>1, </a:t>
            </a:r>
            <a:r>
              <a:rPr lang="en-US" dirty="0" smtClean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8632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722440"/>
          </a:xfrm>
        </p:spPr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sz="2000" dirty="0" smtClean="0"/>
              <a:t>Example effect of 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190152"/>
            <a:ext cx="5842000" cy="660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7902" y="3400267"/>
            <a:ext cx="2631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called a support vector classifier (SVC).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16000" y="5698465"/>
            <a:ext cx="7840419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i="1" dirty="0"/>
              <a:t>class </a:t>
            </a:r>
            <a:r>
              <a:rPr lang="en-US" dirty="0" err="1"/>
              <a:t>sklearn.svm.LinearSVC</a:t>
            </a:r>
            <a:r>
              <a:rPr lang="en-US" dirty="0"/>
              <a:t>(</a:t>
            </a:r>
            <a:r>
              <a:rPr lang="en-US" i="1" dirty="0"/>
              <a:t>penalty=’l2’</a:t>
            </a:r>
            <a:r>
              <a:rPr lang="en-US" dirty="0"/>
              <a:t>, </a:t>
            </a:r>
            <a:r>
              <a:rPr lang="en-US" i="1" dirty="0"/>
              <a:t>loss=’</a:t>
            </a:r>
            <a:r>
              <a:rPr lang="en-US" i="1" dirty="0" err="1"/>
              <a:t>squared_hinge</a:t>
            </a:r>
            <a:r>
              <a:rPr lang="en-US" i="1" dirty="0"/>
              <a:t>’</a:t>
            </a:r>
            <a:r>
              <a:rPr lang="en-US" dirty="0"/>
              <a:t>, </a:t>
            </a:r>
            <a:r>
              <a:rPr lang="en-US" i="1" dirty="0"/>
              <a:t>dual=True</a:t>
            </a:r>
            <a:r>
              <a:rPr lang="en-US" dirty="0"/>
              <a:t>, </a:t>
            </a:r>
            <a:r>
              <a:rPr lang="en-US" i="1" dirty="0" err="1"/>
              <a:t>tol</a:t>
            </a:r>
            <a:r>
              <a:rPr lang="en-US" i="1" dirty="0"/>
              <a:t>=0.0001</a:t>
            </a:r>
            <a:r>
              <a:rPr lang="en-US" dirty="0"/>
              <a:t>, </a:t>
            </a:r>
            <a:r>
              <a:rPr lang="en-US" i="1" dirty="0"/>
              <a:t>C=1.0</a:t>
            </a:r>
            <a:r>
              <a:rPr lang="en-US" dirty="0"/>
              <a:t>, </a:t>
            </a:r>
            <a:r>
              <a:rPr lang="en-US" i="1" dirty="0" err="1"/>
              <a:t>multi_class</a:t>
            </a:r>
            <a:r>
              <a:rPr lang="en-US" i="1" dirty="0"/>
              <a:t>=’</a:t>
            </a:r>
            <a:r>
              <a:rPr lang="en-US" i="1" dirty="0" err="1"/>
              <a:t>ovr</a:t>
            </a:r>
            <a:r>
              <a:rPr lang="en-US" i="1" dirty="0"/>
              <a:t>’</a:t>
            </a:r>
            <a:r>
              <a:rPr lang="en-US" dirty="0"/>
              <a:t>, </a:t>
            </a:r>
            <a:r>
              <a:rPr lang="en-US" i="1" dirty="0" err="1"/>
              <a:t>fit_intercept</a:t>
            </a:r>
            <a:r>
              <a:rPr lang="en-US" i="1" dirty="0"/>
              <a:t>=True</a:t>
            </a:r>
            <a:r>
              <a:rPr lang="en-US" dirty="0"/>
              <a:t>, </a:t>
            </a:r>
            <a:r>
              <a:rPr lang="en-US" i="1" dirty="0" err="1"/>
              <a:t>intercept_scaling</a:t>
            </a:r>
            <a:r>
              <a:rPr lang="en-US" i="1" dirty="0"/>
              <a:t>=1</a:t>
            </a:r>
            <a:r>
              <a:rPr lang="en-US" dirty="0"/>
              <a:t>, </a:t>
            </a:r>
            <a:r>
              <a:rPr lang="en-US" i="1" dirty="0" err="1"/>
              <a:t>class_weight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/>
              <a:t>verbose=0</a:t>
            </a:r>
            <a:r>
              <a:rPr lang="en-US" dirty="0"/>
              <a:t>, </a:t>
            </a:r>
            <a:r>
              <a:rPr lang="en-US" i="1" dirty="0" err="1"/>
              <a:t>random_state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max_iter</a:t>
            </a:r>
            <a:r>
              <a:rPr lang="en-US" i="1" dirty="0"/>
              <a:t>=1000</a:t>
            </a:r>
            <a:r>
              <a:rPr lang="en-US" dirty="0"/>
              <a:t>)</a:t>
            </a:r>
            <a:r>
              <a:rPr lang="en-US" dirty="0">
                <a:solidFill>
                  <a:srgbClr val="2878A2"/>
                </a:solidFill>
                <a:hlinkClick r:id="rId4"/>
              </a:rPr>
              <a:t>[source]</a:t>
            </a:r>
            <a:r>
              <a:rPr lang="en-US" dirty="0">
                <a:solidFill>
                  <a:srgbClr val="C60F0F"/>
                </a:solidFill>
                <a:hlinkClick r:id="rId5" tooltip="Permalink to this definition"/>
              </a:rPr>
              <a:t>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54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015497"/>
          </a:xfrm>
        </p:spPr>
        <p:txBody>
          <a:bodyPr/>
          <a:lstStyle/>
          <a:p>
            <a:r>
              <a:rPr lang="en-US" dirty="0" smtClean="0"/>
              <a:t>What happens when a linear boundary does not suffice?</a:t>
            </a:r>
            <a:endParaRPr lang="en-US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pPr marL="0" indent="0">
              <a:buNone/>
            </a:pPr>
            <a:r>
              <a:rPr lang="en-US" sz="2800" dirty="0" smtClean="0"/>
              <a:t>Data from figs 9.8/9.9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8056"/>
            <a:ext cx="4822893" cy="23789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416" y="4104839"/>
            <a:ext cx="1898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features, 2 class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65493" y="4104839"/>
            <a:ext cx="172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Linear boundary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4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015497"/>
          </a:xfrm>
        </p:spPr>
        <p:txBody>
          <a:bodyPr/>
          <a:lstStyle/>
          <a:p>
            <a:r>
              <a:rPr lang="en-US" dirty="0" smtClean="0"/>
              <a:t>We can use the “kernel trick”</a:t>
            </a:r>
          </a:p>
          <a:p>
            <a:pPr lvl="1"/>
            <a:r>
              <a:rPr lang="en-US" sz="1800" dirty="0" smtClean="0"/>
              <a:t>Use a </a:t>
            </a:r>
            <a:r>
              <a:rPr lang="en-US" sz="1800" b="0" dirty="0" smtClean="0"/>
              <a:t>kernel</a:t>
            </a:r>
            <a:r>
              <a:rPr lang="en-US" sz="1800" dirty="0" smtClean="0"/>
              <a:t> function K that transforms the data into a higher dimensional space (i.e. more dimensions than </a:t>
            </a:r>
            <a:r>
              <a:rPr lang="en-US" sz="1800" i="1" dirty="0" smtClean="0"/>
              <a:t>p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The kernel functions are chosen such that they quantify the similar of two points in the higher dimensional space using only the inner product of the two points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What kernel is this?</a:t>
            </a:r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0" y="5268168"/>
            <a:ext cx="2959100" cy="1086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592" y="3600449"/>
            <a:ext cx="2657408" cy="9042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77000" y="3867911"/>
            <a:ext cx="213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Inner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3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015497"/>
          </a:xfrm>
        </p:spPr>
        <p:txBody>
          <a:bodyPr/>
          <a:lstStyle/>
          <a:p>
            <a:r>
              <a:rPr lang="en-US" dirty="0" smtClean="0"/>
              <a:t>A non-linear kernel function turns the SVC into and SVM</a:t>
            </a:r>
          </a:p>
          <a:p>
            <a:r>
              <a:rPr lang="en-US" dirty="0" smtClean="0"/>
              <a:t>More interesting kernels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87217"/>
          <a:stretch/>
        </p:blipFill>
        <p:spPr>
          <a:xfrm>
            <a:off x="1454150" y="2584450"/>
            <a:ext cx="5143500" cy="7094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87300"/>
          <a:stretch/>
        </p:blipFill>
        <p:spPr>
          <a:xfrm>
            <a:off x="1454150" y="3111546"/>
            <a:ext cx="5143500" cy="7048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50000" y="2754513"/>
            <a:ext cx="213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Polynomial kernel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50000" y="3270851"/>
            <a:ext cx="213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Radial kernel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568" y="4370167"/>
            <a:ext cx="4685332" cy="238096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01070" y="3859471"/>
            <a:ext cx="178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SVM: </a:t>
            </a:r>
          </a:p>
          <a:p>
            <a:pPr algn="ctr"/>
            <a:r>
              <a:rPr lang="en-US" dirty="0" smtClean="0"/>
              <a:t>curved boundary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881726" y="3859472"/>
            <a:ext cx="16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SVM: </a:t>
            </a:r>
          </a:p>
          <a:p>
            <a:pPr algn="ctr"/>
            <a:r>
              <a:rPr lang="en-US" dirty="0" smtClean="0"/>
              <a:t>radial boundary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015497"/>
          </a:xfrm>
        </p:spPr>
        <p:txBody>
          <a:bodyPr/>
          <a:lstStyle/>
          <a:p>
            <a:r>
              <a:rPr lang="en-US" dirty="0" smtClean="0"/>
              <a:t>Another visual example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1775"/>
            <a:ext cx="4632928" cy="3478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026" y="1789933"/>
            <a:ext cx="4158366" cy="3122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7903" b="42969"/>
          <a:stretch/>
        </p:blipFill>
        <p:spPr>
          <a:xfrm>
            <a:off x="3783135" y="4985397"/>
            <a:ext cx="1361070" cy="96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8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015497"/>
          </a:xfrm>
        </p:spPr>
        <p:txBody>
          <a:bodyPr/>
          <a:lstStyle/>
          <a:p>
            <a:r>
              <a:rPr lang="en-US" dirty="0" smtClean="0"/>
              <a:t>Python time!</a:t>
            </a:r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From </a:t>
            </a:r>
            <a:r>
              <a:rPr lang="en-US" sz="1800" dirty="0" err="1" smtClean="0"/>
              <a:t>sklearn</a:t>
            </a:r>
            <a:r>
              <a:rPr lang="en-US" sz="1800" dirty="0" smtClean="0"/>
              <a:t> website</a:t>
            </a:r>
          </a:p>
          <a:p>
            <a:r>
              <a:rPr lang="en-US" sz="1800" dirty="0" smtClean="0"/>
              <a:t>http</a:t>
            </a:r>
            <a:r>
              <a:rPr lang="en-US" sz="1800" dirty="0"/>
              <a:t>://</a:t>
            </a:r>
            <a:r>
              <a:rPr lang="en-US" sz="1800" dirty="0" err="1"/>
              <a:t>scikit-learn.org</a:t>
            </a:r>
            <a:r>
              <a:rPr lang="en-US" sz="1800" dirty="0"/>
              <a:t>/stable/</a:t>
            </a:r>
            <a:r>
              <a:rPr lang="en-US" sz="1800" dirty="0" err="1"/>
              <a:t>auto_examples</a:t>
            </a:r>
            <a:r>
              <a:rPr lang="en-US" sz="1800" dirty="0"/>
              <a:t>/classification/</a:t>
            </a:r>
            <a:r>
              <a:rPr lang="en-US" sz="1800" dirty="0" err="1"/>
              <a:t>plot_classifier_comparison.html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" y="38100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1189"/>
          <a:stretch/>
        </p:blipFill>
        <p:spPr>
          <a:xfrm>
            <a:off x="6789906" y="4562761"/>
            <a:ext cx="2354094" cy="237892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Supervised vs. unsupervised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Consider the X1/X2 data below. Imagine the scenario in which we did not know in advance the response Y (</a:t>
            </a:r>
            <a:r>
              <a:rPr lang="en-US" b="0" dirty="0" smtClean="0"/>
              <a:t>the color of the circle or class</a:t>
            </a:r>
            <a:r>
              <a:rPr lang="en-US" dirty="0" smtClean="0"/>
              <a:t>) </a:t>
            </a:r>
          </a:p>
          <a:p>
            <a:r>
              <a:rPr lang="en-US" dirty="0" smtClean="0"/>
              <a:t>Main goal: </a:t>
            </a:r>
          </a:p>
          <a:p>
            <a:pPr lvl="1"/>
            <a:r>
              <a:rPr lang="en-US" dirty="0" smtClean="0"/>
              <a:t>Use a large set of features (X) [</a:t>
            </a:r>
            <a:r>
              <a:rPr lang="en-US" b="0" dirty="0" smtClean="0"/>
              <a:t>there are no longer any responses, Y!</a:t>
            </a:r>
            <a:r>
              <a:rPr lang="en-US" dirty="0" smtClean="0"/>
              <a:t>] and determine how the data may be grouped together </a:t>
            </a:r>
          </a:p>
          <a:p>
            <a:r>
              <a:rPr lang="en-US" dirty="0" smtClean="0"/>
              <a:t>Central challenge in unsupervised learning:</a:t>
            </a:r>
          </a:p>
          <a:p>
            <a:pPr lvl="1"/>
            <a:r>
              <a:rPr lang="en-US" dirty="0" smtClean="0"/>
              <a:t>How to validate the data? </a:t>
            </a:r>
          </a:p>
          <a:p>
            <a:pPr lvl="1"/>
            <a:r>
              <a:rPr lang="en-US" dirty="0" smtClean="0"/>
              <a:t>Or... Is there any “answer” ? </a:t>
            </a:r>
          </a:p>
        </p:txBody>
      </p:sp>
    </p:spTree>
    <p:extLst>
      <p:ext uri="{BB962C8B-B14F-4D97-AF65-F5344CB8AC3E}">
        <p14:creationId xmlns:p14="http://schemas.microsoft.com/office/powerpoint/2010/main" val="211643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concepts in unsupervised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290142" cy="401549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Find a way to group the data in reduced dimensionality so that sub-groups describe most of the variance: </a:t>
            </a:r>
            <a:r>
              <a:rPr lang="en-US" b="0" dirty="0" smtClean="0"/>
              <a:t>principal components analysis (PCA)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Find similar sub-groups of data within our total data set:  </a:t>
            </a:r>
            <a:r>
              <a:rPr lang="en-US" b="0" dirty="0" smtClean="0"/>
              <a:t>clustering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831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PCA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03115" y="1736725"/>
                <a:ext cx="8252400" cy="4015497"/>
              </a:xfrm>
            </p:spPr>
            <p:txBody>
              <a:bodyPr/>
              <a:lstStyle/>
              <a:p>
                <a:r>
                  <a:rPr lang="en-US" dirty="0" smtClean="0"/>
                  <a:t>The concept of a principal component </a:t>
                </a:r>
              </a:p>
              <a:p>
                <a:pPr lvl="1"/>
                <a:r>
                  <a:rPr lang="en-US" sz="1800" dirty="0" smtClean="0"/>
                  <a:t>Suppose we have two descriptors (Fig 6.14), which are related somehow</a:t>
                </a:r>
              </a:p>
              <a:p>
                <a:pPr lvl="1"/>
                <a:r>
                  <a:rPr lang="en-US" sz="1800" dirty="0" smtClean="0"/>
                  <a:t>We seek the relationship that captures most of the variance in a linear summation of all of our descriptors </a:t>
                </a:r>
              </a:p>
              <a:p>
                <a:pPr lvl="2"/>
                <a:r>
                  <a:rPr lang="en-US" dirty="0" smtClean="0"/>
                  <a:t>What are the coefficients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  <m:r>
                          <a:rPr lang="en-US" b="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21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that maximize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charset="0"/>
                      </a:rPr>
                      <m:t>𝑉𝑎𝑟</m:t>
                    </m:r>
                    <m:d>
                      <m:dPr>
                        <m:ctrlPr>
                          <a:rPr lang="mr-IN" b="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1800" dirty="0" smtClean="0"/>
                  <a:t>If we are successful, then the coefficients tell us something interesting about how the variables are related</a:t>
                </a:r>
                <a:r>
                  <a:rPr lang="mr-IN" sz="1800" dirty="0" smtClean="0"/>
                  <a:t>…</a:t>
                </a:r>
                <a:endParaRPr lang="en-US" sz="1800" dirty="0" smtClean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03115" y="1736725"/>
                <a:ext cx="8252400" cy="4015497"/>
              </a:xfrm>
              <a:blipFill rotWithShape="0">
                <a:blip r:embed="rId3"/>
                <a:stretch>
                  <a:fillRect l="-1108" t="-1366" r="-1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578" y="4550856"/>
            <a:ext cx="4243422" cy="24027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19728"/>
          <a:stretch/>
        </p:blipFill>
        <p:spPr>
          <a:xfrm>
            <a:off x="165100" y="5356010"/>
            <a:ext cx="4037249" cy="3962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549" y="6488668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Eq</a:t>
            </a:r>
            <a:r>
              <a:rPr lang="en-US" dirty="0" smtClean="0"/>
              <a:t> 6.19 / Fig 6.14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5100" y="4834152"/>
            <a:ext cx="4446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first </a:t>
            </a:r>
            <a:r>
              <a:rPr lang="en-US" dirty="0" smtClean="0"/>
              <a:t>principal</a:t>
            </a:r>
            <a:r>
              <a:rPr lang="en-US" b="1" dirty="0" smtClean="0"/>
              <a:t> </a:t>
            </a:r>
            <a:r>
              <a:rPr lang="en-US" dirty="0" smtClean="0"/>
              <a:t>component for this data is shown by the green line and given by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91225" y="5720082"/>
                <a:ext cx="30109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1" i="1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=0.839 , 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1" i="1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=0.544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25" y="5720082"/>
                <a:ext cx="3010952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5315" y="3200400"/>
            <a:ext cx="27559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PCA definitions and concepts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/>
              <a:t>One way to look for the relationship between variables that maximizes the variance is to look at the matrix of scatter plots (</a:t>
            </a:r>
            <a:r>
              <a:rPr lang="en-US" sz="2000" b="0" dirty="0" smtClean="0"/>
              <a:t>not feasible in high dimensionality</a:t>
            </a:r>
            <a:r>
              <a:rPr lang="en-US" sz="2000" dirty="0" smtClean="0"/>
              <a:t>) </a:t>
            </a:r>
          </a:p>
          <a:p>
            <a:r>
              <a:rPr lang="en-US" sz="2000" dirty="0" smtClean="0"/>
              <a:t>The first principal component (</a:t>
            </a:r>
            <a:r>
              <a:rPr lang="en-US" sz="2000" i="1" dirty="0" smtClean="0">
                <a:latin typeface="times new roman" charset="0"/>
              </a:rPr>
              <a:t>Z</a:t>
            </a:r>
            <a:r>
              <a:rPr lang="en-US" sz="2000" i="1" baseline="-25000" dirty="0" smtClean="0">
                <a:latin typeface="times new roman" charset="0"/>
              </a:rPr>
              <a:t>1</a:t>
            </a:r>
            <a:r>
              <a:rPr lang="en-US" sz="2000" dirty="0" smtClean="0"/>
              <a:t>) is determined by solving 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The coefficients </a:t>
            </a:r>
            <a:r>
              <a:rPr lang="en-US" sz="2000" i="1" dirty="0" smtClean="0">
                <a:latin typeface="symbol" charset="2"/>
              </a:rPr>
              <a:t>f</a:t>
            </a:r>
            <a:r>
              <a:rPr lang="en-US" sz="2000" dirty="0" smtClean="0"/>
              <a:t> are known as </a:t>
            </a:r>
            <a:r>
              <a:rPr lang="en-US" sz="2000" b="0" dirty="0" smtClean="0"/>
              <a:t>loadings </a:t>
            </a:r>
            <a:r>
              <a:rPr lang="en-US" sz="2000" dirty="0" smtClean="0"/>
              <a:t>for each of the responses</a:t>
            </a:r>
          </a:p>
          <a:p>
            <a:r>
              <a:rPr lang="en-US" sz="2000" dirty="0" smtClean="0"/>
              <a:t>The PC loadings are often the most informative outcome of our PCA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26" y="3113973"/>
            <a:ext cx="6695062" cy="103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6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Quick review from last time </a:t>
            </a:r>
          </a:p>
          <a:p>
            <a:r>
              <a:rPr lang="en-US" dirty="0" smtClean="0"/>
              <a:t>A brief note on the support vector machine </a:t>
            </a:r>
          </a:p>
          <a:p>
            <a:r>
              <a:rPr lang="en-US" dirty="0" smtClean="0"/>
              <a:t>Comparison of supervised vs. unsupervised learning</a:t>
            </a:r>
          </a:p>
          <a:p>
            <a:r>
              <a:rPr lang="en-US" dirty="0" smtClean="0"/>
              <a:t>Principal components analysis (PCA)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118080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2</a:t>
            </a:r>
            <a:r>
              <a:rPr lang="en-US" baseline="30000" dirty="0" smtClean="0"/>
              <a:t>nd</a:t>
            </a:r>
            <a:r>
              <a:rPr lang="en-US" dirty="0" smtClean="0"/>
              <a:t> principal component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But what if there are other variables that help describe the variance in our observables? </a:t>
            </a:r>
          </a:p>
          <a:p>
            <a:r>
              <a:rPr lang="en-US" dirty="0" smtClean="0"/>
              <a:t>The 2</a:t>
            </a:r>
            <a:r>
              <a:rPr lang="en-US" baseline="30000" dirty="0" smtClean="0"/>
              <a:t>nd</a:t>
            </a:r>
            <a:r>
              <a:rPr lang="en-US" dirty="0" smtClean="0"/>
              <a:t> PC </a:t>
            </a:r>
            <a:r>
              <a:rPr lang="en-US" dirty="0"/>
              <a:t>(</a:t>
            </a:r>
            <a:r>
              <a:rPr lang="en-US" i="1" dirty="0" smtClean="0">
                <a:latin typeface="times new roman" charset="0"/>
              </a:rPr>
              <a:t>Z</a:t>
            </a:r>
            <a:r>
              <a:rPr lang="en-US" i="1" baseline="-25000" dirty="0" smtClean="0">
                <a:latin typeface="times new roman" charset="0"/>
              </a:rPr>
              <a:t>2</a:t>
            </a:r>
            <a:r>
              <a:rPr lang="en-US" dirty="0" smtClean="0"/>
              <a:t>) is the linear combination of </a:t>
            </a:r>
            <a:r>
              <a:rPr lang="en-US" dirty="0" smtClean="0">
                <a:latin typeface="symbol" charset="2"/>
              </a:rPr>
              <a:t>f</a:t>
            </a:r>
            <a:r>
              <a:rPr lang="en-US" sz="2000" baseline="-25000" dirty="0" smtClean="0">
                <a:latin typeface="open sans" charset="0"/>
              </a:rPr>
              <a:t>j2</a:t>
            </a:r>
            <a:r>
              <a:rPr lang="en-US" dirty="0" smtClean="0"/>
              <a:t>X</a:t>
            </a:r>
            <a:r>
              <a:rPr lang="en-US" baseline="-25000" dirty="0" smtClean="0"/>
              <a:t>j</a:t>
            </a:r>
            <a:r>
              <a:rPr lang="en-US" dirty="0" smtClean="0"/>
              <a:t> that has maximum variance: </a:t>
            </a:r>
            <a:r>
              <a:rPr lang="en-US" b="0" dirty="0" smtClean="0"/>
              <a:t>must be orthogonal, or totally uncorrelated to </a:t>
            </a:r>
            <a:r>
              <a:rPr lang="en-US" b="0" i="1" dirty="0" smtClean="0">
                <a:latin typeface="times new roman" charset="0"/>
              </a:rPr>
              <a:t>Z</a:t>
            </a:r>
            <a:r>
              <a:rPr lang="en-US" b="0" i="1" baseline="-25000" dirty="0" smtClean="0">
                <a:latin typeface="times new roman" charset="0"/>
              </a:rPr>
              <a:t>1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orthogonality of the 2</a:t>
            </a:r>
            <a:r>
              <a:rPr lang="en-US" baseline="30000" dirty="0" smtClean="0"/>
              <a:t>nd</a:t>
            </a:r>
            <a:r>
              <a:rPr lang="en-US" dirty="0" smtClean="0"/>
              <a:t> PC comes in as an additional constraint 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44" y="3803515"/>
            <a:ext cx="8178456" cy="65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1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PCA summary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There are many principal components, they are usually determined through </a:t>
            </a:r>
            <a:r>
              <a:rPr lang="en-US" dirty="0" err="1" smtClean="0"/>
              <a:t>eigen</a:t>
            </a:r>
            <a:r>
              <a:rPr lang="en-US" dirty="0" smtClean="0"/>
              <a:t> decomposition of the covariance matrix of X  </a:t>
            </a:r>
          </a:p>
          <a:p>
            <a:r>
              <a:rPr lang="en-US" dirty="0" smtClean="0"/>
              <a:t>The eigenvalues, when ordered, often display a </a:t>
            </a:r>
            <a:r>
              <a:rPr lang="en-US" b="0" dirty="0" smtClean="0"/>
              <a:t>spectral gap</a:t>
            </a:r>
            <a:r>
              <a:rPr lang="en-US" dirty="0" smtClean="0"/>
              <a:t>, which can be useful in determining which set are the more useful to focus 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604" y="4231532"/>
            <a:ext cx="3757395" cy="27791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3115" y="6235430"/>
            <a:ext cx="2611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internet picture: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51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PCA summary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When used for dimensionality reduction you always report the proportion of variance explained (PVE)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Why do you think PVE matters?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278" y="2875334"/>
            <a:ext cx="4243422" cy="240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5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PCA summary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When used for dimensionality reduction you always report the proportion of variance explained (PVE)</a:t>
            </a:r>
          </a:p>
          <a:p>
            <a:pPr lvl="1"/>
            <a:r>
              <a:rPr lang="en-US" dirty="0" smtClean="0"/>
              <a:t>Scree plots can be useful for this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3098800"/>
            <a:ext cx="55626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8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PCA summary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When used for dimensionality reduction you always report the proportion of variance explained (PVE)</a:t>
            </a:r>
          </a:p>
          <a:p>
            <a:pPr lvl="1"/>
            <a:r>
              <a:rPr lang="en-US" dirty="0" smtClean="0"/>
              <a:t>Or you can report it on the figure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997200"/>
            <a:ext cx="4961467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3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PCA analysis results may depend on the scale of X</a:t>
            </a:r>
            <a:r>
              <a:rPr lang="en-US" baseline="-25000" dirty="0" smtClean="0"/>
              <a:t>i</a:t>
            </a:r>
            <a:r>
              <a:rPr lang="en-US" dirty="0" smtClean="0"/>
              <a:t>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As in Ridge and LASSO regression, the ultimate answer of your PCA analysis is not </a:t>
                </a:r>
                <a:r>
                  <a:rPr lang="en-US" b="0" dirty="0" smtClean="0"/>
                  <a:t>scale invariant</a:t>
                </a:r>
                <a:r>
                  <a:rPr lang="en-US" dirty="0" smtClean="0"/>
                  <a:t>!   </a:t>
                </a:r>
              </a:p>
              <a:p>
                <a:r>
                  <a:rPr lang="en-US" dirty="0" smtClean="0"/>
                  <a:t>Prior to conducting PCA you should: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/>
                  <a:t>Set all the means of each X</a:t>
                </a:r>
                <a:r>
                  <a:rPr lang="en-US" baseline="-25000" dirty="0" smtClean="0"/>
                  <a:t>i</a:t>
                </a:r>
                <a:r>
                  <a:rPr lang="en-US" dirty="0" smtClean="0"/>
                  <a:t> equal to zero: </a:t>
                </a:r>
                <a:r>
                  <a:rPr lang="en-US" b="0" dirty="0" smtClean="0"/>
                  <a:t>transformation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b="0" dirty="0" smtClean="0"/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/>
                  <a:t>Set the variance of each </a:t>
                </a:r>
                <a:r>
                  <a:rPr lang="en-US" dirty="0"/>
                  <a:t>X</a:t>
                </a:r>
                <a:r>
                  <a:rPr lang="en-US" baseline="-25000" dirty="0"/>
                  <a:t>i</a:t>
                </a:r>
                <a:r>
                  <a:rPr lang="en-US" dirty="0"/>
                  <a:t> equal to </a:t>
                </a:r>
                <a:r>
                  <a:rPr lang="en-US" dirty="0" smtClean="0"/>
                  <a:t>one: </a:t>
                </a:r>
                <a:r>
                  <a:rPr lang="en-US" b="0" dirty="0" smtClean="0"/>
                  <a:t>transformation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b="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>
                            <a:latin typeface="Cambria Math" charset="0"/>
                          </a:rPr>
                          <m:t>=</m:t>
                        </m:r>
                        <m:r>
                          <a:rPr lang="en-US" b="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/>
                  <a:t> </a:t>
                </a:r>
                <a:endParaRPr lang="en-US" dirty="0" smtClean="0"/>
              </a:p>
              <a:p>
                <a:r>
                  <a:rPr lang="en-US" dirty="0">
                    <a:sym typeface="Wingdings"/>
                  </a:rPr>
                  <a:t>W</a:t>
                </a:r>
                <a:r>
                  <a:rPr lang="en-US" dirty="0" smtClean="0">
                    <a:sym typeface="Wingdings"/>
                  </a:rPr>
                  <a:t>e are looking for variables that explain the variance and don’t want the order of magnitude (or choice of units!) to numerically swamp out an important effect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0">
                <a:blip r:embed="rId2"/>
                <a:stretch>
                  <a:fillRect l="-1115" t="-1366" r="-669" b="-6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9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to use principal 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PCA is usually an “exploratory” method </a:t>
            </a:r>
          </a:p>
          <a:p>
            <a:endParaRPr lang="en-US" dirty="0" smtClean="0"/>
          </a:p>
          <a:p>
            <a:r>
              <a:rPr lang="en-US" dirty="0" smtClean="0"/>
              <a:t>Sometimes you may do PCA to reduce the dimensionality of your data then apply another clustering or regression method</a:t>
            </a:r>
          </a:p>
          <a:p>
            <a:pPr lvl="1"/>
            <a:r>
              <a:rPr lang="en-US" dirty="0" smtClean="0"/>
              <a:t>Why does this impact interpretability?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49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Python implementation and tips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PCA can become expensive to calculate, especially as the data set size grows </a:t>
            </a:r>
          </a:p>
          <a:p>
            <a:pPr lvl="1"/>
            <a:r>
              <a:rPr lang="en-US" dirty="0" smtClean="0"/>
              <a:t>As a result there are often many methods to pick from </a:t>
            </a:r>
          </a:p>
          <a:p>
            <a:r>
              <a:rPr lang="en-US" dirty="0" smtClean="0"/>
              <a:t>Implementation is easy and many tutorials online, </a:t>
            </a:r>
            <a:r>
              <a:rPr lang="en-US" dirty="0" err="1" smtClean="0"/>
              <a:t>sklearn</a:t>
            </a:r>
            <a:r>
              <a:rPr lang="en-US" dirty="0" smtClean="0"/>
              <a:t> PCA is well supported</a:t>
            </a:r>
          </a:p>
          <a:p>
            <a:r>
              <a:rPr lang="en-US" dirty="0" smtClean="0"/>
              <a:t>Advice</a:t>
            </a:r>
          </a:p>
          <a:p>
            <a:pPr lvl="1"/>
            <a:r>
              <a:rPr lang="en-US" dirty="0" smtClean="0"/>
              <a:t>Go slow and use a subset of your data (if you have many points) </a:t>
            </a:r>
          </a:p>
          <a:p>
            <a:pPr lvl="1"/>
            <a:r>
              <a:rPr lang="en-US" dirty="0" smtClean="0"/>
              <a:t>Use PCA as a </a:t>
            </a:r>
            <a:r>
              <a:rPr lang="en-US" b="0" dirty="0" smtClean="0"/>
              <a:t>guide</a:t>
            </a:r>
            <a:r>
              <a:rPr lang="en-US" dirty="0" smtClean="0"/>
              <a:t> and as an </a:t>
            </a:r>
            <a:r>
              <a:rPr lang="en-US" b="0" dirty="0" smtClean="0"/>
              <a:t>exploratory tool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Constantly interrogate the results and ask if they make sense! You don’t have “test set error” to fall back on, so you need to use your brain!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59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PCA questions?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There are other types of dimensionality reduction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“Multidimensional scaling”</a:t>
            </a:r>
          </a:p>
          <a:p>
            <a:r>
              <a:rPr lang="en-US" dirty="0" smtClean="0"/>
              <a:t>Spring embedding</a:t>
            </a:r>
          </a:p>
          <a:p>
            <a:pPr lvl="1"/>
            <a:r>
              <a:rPr lang="en-US" dirty="0" smtClean="0"/>
              <a:t>Compute distance in </a:t>
            </a:r>
            <a:r>
              <a:rPr lang="en-US" i="1" dirty="0" smtClean="0"/>
              <a:t>p</a:t>
            </a:r>
            <a:r>
              <a:rPr lang="en-US" dirty="0" smtClean="0"/>
              <a:t> dimensional space</a:t>
            </a:r>
          </a:p>
          <a:p>
            <a:pPr lvl="1"/>
            <a:r>
              <a:rPr lang="en-US" dirty="0" smtClean="0"/>
              <a:t>Use that as idea distance between two points in embedded space</a:t>
            </a:r>
          </a:p>
          <a:p>
            <a:pPr lvl="1"/>
            <a:r>
              <a:rPr lang="en-US" dirty="0" smtClean="0"/>
              <a:t>Optimize the system to minimize the RSS</a:t>
            </a:r>
          </a:p>
          <a:p>
            <a:pPr lvl="2"/>
            <a:r>
              <a:rPr lang="en-US" dirty="0" smtClean="0"/>
              <a:t>E.g. simulated annealing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Always want to report some metric of “strain”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474" y="3605922"/>
            <a:ext cx="1832717" cy="214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65400" y="4251325"/>
            <a:ext cx="3589338" cy="1158875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450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Topics last time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</a:p>
          <a:p>
            <a:pPr lvl="1"/>
            <a:r>
              <a:rPr lang="en-US" dirty="0" smtClean="0"/>
              <a:t>Classification and regression trees</a:t>
            </a:r>
          </a:p>
          <a:p>
            <a:pPr lvl="1"/>
            <a:r>
              <a:rPr lang="en-US" dirty="0" smtClean="0"/>
              <a:t>Tree depth and relationship to bias/variance concepts </a:t>
            </a:r>
          </a:p>
          <a:p>
            <a:r>
              <a:rPr lang="en-US" dirty="0" smtClean="0"/>
              <a:t>Ensemble methods</a:t>
            </a:r>
          </a:p>
          <a:p>
            <a:pPr lvl="1"/>
            <a:r>
              <a:rPr lang="en-US" dirty="0" smtClean="0"/>
              <a:t>Bagging </a:t>
            </a:r>
          </a:p>
          <a:p>
            <a:pPr lvl="1"/>
            <a:r>
              <a:rPr lang="en-US" dirty="0" smtClean="0"/>
              <a:t>Random forest </a:t>
            </a:r>
          </a:p>
          <a:p>
            <a:r>
              <a:rPr lang="en-US" dirty="0" smtClean="0"/>
              <a:t>Visualization of DTs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68049" y="4648111"/>
            <a:ext cx="6192078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 smtClean="0"/>
              <a:t>Big picture concepts: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DT can outperform regression or classification, especially when relationships are complex or nonlinear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DT are highly dependent on training data used, so ensemble methods are strongly advised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2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/>
              <a:t>Our other main tool in unsupervised learning is </a:t>
            </a:r>
            <a:r>
              <a:rPr lang="en-US" sz="2000" b="0" dirty="0" smtClean="0"/>
              <a:t>clustering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Clustering seeks to group items by minimizing a </a:t>
            </a:r>
            <a:r>
              <a:rPr lang="en-US" sz="2000" b="0" dirty="0" smtClean="0"/>
              <a:t>distance metric</a:t>
            </a:r>
            <a:r>
              <a:rPr lang="en-US" sz="2000" dirty="0"/>
              <a:t> </a:t>
            </a:r>
            <a:r>
              <a:rPr lang="en-US" sz="2000" dirty="0" smtClean="0"/>
              <a:t>between groups of observations or groups of features </a:t>
            </a:r>
          </a:p>
          <a:p>
            <a:r>
              <a:rPr lang="en-US" sz="2000" dirty="0"/>
              <a:t>K means</a:t>
            </a:r>
          </a:p>
          <a:p>
            <a:pPr lvl="1"/>
            <a:r>
              <a:rPr lang="en-US" sz="1800" dirty="0"/>
              <a:t>Algorithm</a:t>
            </a:r>
          </a:p>
          <a:p>
            <a:pPr lvl="1"/>
            <a:r>
              <a:rPr lang="en-US" sz="1800" dirty="0"/>
              <a:t>How to use it </a:t>
            </a:r>
          </a:p>
          <a:p>
            <a:pPr lvl="1"/>
            <a:r>
              <a:rPr lang="en-US" sz="1800" dirty="0"/>
              <a:t>What the results mean </a:t>
            </a:r>
          </a:p>
          <a:p>
            <a:pPr lvl="1"/>
            <a:r>
              <a:rPr lang="en-US" sz="1800" dirty="0"/>
              <a:t>Warnings: size K , many trials</a:t>
            </a:r>
          </a:p>
          <a:p>
            <a:r>
              <a:rPr lang="en-US" sz="2000" dirty="0"/>
              <a:t>Hierarchical clustering</a:t>
            </a:r>
          </a:p>
          <a:p>
            <a:r>
              <a:rPr lang="en-US" sz="2000" dirty="0"/>
              <a:t>Lots of other </a:t>
            </a:r>
            <a:r>
              <a:rPr lang="en-US" sz="2000" dirty="0" smtClean="0"/>
              <a:t>approaches // clustering vs PCA </a:t>
            </a:r>
            <a:endParaRPr lang="en-US" sz="2000" dirty="0"/>
          </a:p>
          <a:p>
            <a:r>
              <a:rPr lang="en-US" sz="2000" dirty="0"/>
              <a:t>How to implement it in </a:t>
            </a:r>
            <a:r>
              <a:rPr lang="en-US" sz="2000" dirty="0" smtClean="0"/>
              <a:t>Python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165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K-means clustering, a simple algorithm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459794"/>
          </a:xfrm>
        </p:spPr>
        <p:txBody>
          <a:bodyPr/>
          <a:lstStyle/>
          <a:p>
            <a:r>
              <a:rPr lang="en-US" dirty="0" smtClean="0"/>
              <a:t>One of the most common clustering methods</a:t>
            </a:r>
          </a:p>
          <a:p>
            <a:r>
              <a:rPr lang="en-US" dirty="0" smtClean="0"/>
              <a:t>Requires, as an input, specification of the final number of clusters you want (</a:t>
            </a:r>
            <a:r>
              <a:rPr lang="en-US" b="0" dirty="0" smtClean="0"/>
              <a:t>K</a:t>
            </a:r>
            <a:r>
              <a:rPr lang="en-US" dirty="0" smtClean="0"/>
              <a:t>) </a:t>
            </a:r>
          </a:p>
          <a:p>
            <a:r>
              <a:rPr lang="en-US" dirty="0" smtClean="0"/>
              <a:t>Rules: </a:t>
            </a:r>
          </a:p>
          <a:p>
            <a:pPr lvl="1"/>
            <a:r>
              <a:rPr lang="en-US" dirty="0" smtClean="0"/>
              <a:t>Each observation must be placed in at least one of the clusters</a:t>
            </a:r>
          </a:p>
          <a:p>
            <a:pPr lvl="1"/>
            <a:r>
              <a:rPr lang="en-US" dirty="0" smtClean="0"/>
              <a:t>No clusters may overlap, each observation can only be placed in a single cluster </a:t>
            </a:r>
          </a:p>
          <a:p>
            <a:pPr lvl="1"/>
            <a:r>
              <a:rPr lang="en-US" dirty="0" smtClean="0"/>
              <a:t>The goal is to minimize the </a:t>
            </a:r>
            <a:r>
              <a:rPr lang="en-US" b="0" dirty="0" smtClean="0"/>
              <a:t>variance of observations within each of the clusters 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81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Same data, different values of 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910" y="1510002"/>
            <a:ext cx="7897509" cy="53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3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Algorithm for K-means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153" y="1643973"/>
            <a:ext cx="6342928" cy="29863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109" y="4936787"/>
            <a:ext cx="6041957" cy="87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6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7" y="1363507"/>
            <a:ext cx="5621074" cy="541667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Algorithm for K-means (e.g., K=3)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0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Importance of sampling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K-means clustering is a stochastic process</a:t>
            </a:r>
          </a:p>
          <a:p>
            <a:pPr lvl="1"/>
            <a:r>
              <a:rPr lang="en-US" dirty="0" smtClean="0"/>
              <a:t>Initial random assignment of data to classes</a:t>
            </a:r>
          </a:p>
          <a:p>
            <a:pPr lvl="1"/>
            <a:r>
              <a:rPr lang="en-US" dirty="0" smtClean="0"/>
              <a:t>The optimization scheme leads to a </a:t>
            </a:r>
            <a:r>
              <a:rPr lang="en-US" b="0" dirty="0" smtClean="0"/>
              <a:t>local optimization </a:t>
            </a:r>
            <a:r>
              <a:rPr lang="en-US" dirty="0" smtClean="0"/>
              <a:t>, it is not guaranteed to find the global minimum</a:t>
            </a:r>
          </a:p>
          <a:p>
            <a:r>
              <a:rPr lang="en-US" dirty="0" smtClean="0"/>
              <a:t>Process</a:t>
            </a:r>
          </a:p>
          <a:p>
            <a:pPr lvl="1"/>
            <a:r>
              <a:rPr lang="en-US" dirty="0" smtClean="0"/>
              <a:t>Re-seed different initial clusters and repeat optimization of cluster centers / assignments </a:t>
            </a:r>
          </a:p>
          <a:p>
            <a:pPr lvl="1"/>
            <a:r>
              <a:rPr lang="en-US" dirty="0" smtClean="0"/>
              <a:t>Monitor the sum of distances (</a:t>
            </a:r>
            <a:r>
              <a:rPr lang="en-US" b="0" dirty="0" smtClean="0"/>
              <a:t>each point’s distance from each cluster center</a:t>
            </a:r>
            <a:r>
              <a:rPr lang="en-US" dirty="0" smtClean="0"/>
              <a:t>) as your error metric</a:t>
            </a:r>
          </a:p>
          <a:p>
            <a:pPr lvl="1"/>
            <a:r>
              <a:rPr lang="en-US" dirty="0" smtClean="0"/>
              <a:t>Choose clustering arrangement with lowest error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9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Importance of sampling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37" y="1636971"/>
            <a:ext cx="5205514" cy="512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5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to do with your clusters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4" y="1736725"/>
            <a:ext cx="8299869" cy="4015497"/>
          </a:xfrm>
        </p:spPr>
        <p:txBody>
          <a:bodyPr/>
          <a:lstStyle/>
          <a:p>
            <a:r>
              <a:rPr lang="en-US" dirty="0" smtClean="0"/>
              <a:t>As in PCA, clustering is an </a:t>
            </a:r>
            <a:r>
              <a:rPr lang="en-US" b="0" dirty="0" smtClean="0"/>
              <a:t>exploratory</a:t>
            </a:r>
            <a:r>
              <a:rPr lang="en-US" dirty="0"/>
              <a:t> </a:t>
            </a:r>
            <a:r>
              <a:rPr lang="en-US" dirty="0" smtClean="0"/>
              <a:t>analysis tool</a:t>
            </a:r>
          </a:p>
          <a:p>
            <a:r>
              <a:rPr lang="en-US" dirty="0" smtClean="0"/>
              <a:t>If you have clustered your </a:t>
            </a:r>
            <a:r>
              <a:rPr lang="en-US" b="0" dirty="0" smtClean="0"/>
              <a:t>observations </a:t>
            </a:r>
            <a:r>
              <a:rPr lang="en-US" dirty="0" smtClean="0"/>
              <a:t>(most common): you can interrogate the different clusters to see if they have common features</a:t>
            </a:r>
          </a:p>
          <a:p>
            <a:pPr lvl="1"/>
            <a:r>
              <a:rPr lang="en-US" dirty="0" smtClean="0"/>
              <a:t>For observations with many features, you can also cluster the features and look @ common observations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In K-means, you have to choose the number of clusters:  </a:t>
            </a:r>
            <a:r>
              <a:rPr lang="en-US" b="0" dirty="0" smtClean="0"/>
              <a:t>you must assess the degree to which this choice makes an impact on your scientific conclusions!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1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Performing K-means clustering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module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sklearn.clustering</a:t>
            </a:r>
            <a:r>
              <a:rPr lang="en-US" dirty="0" smtClean="0"/>
              <a:t> can perform K-means and has many variants </a:t>
            </a:r>
          </a:p>
          <a:p>
            <a:r>
              <a:rPr lang="en-US" dirty="0" smtClean="0"/>
              <a:t>Quick Q: what is a good strategy to learn how to implement a new method like K-means? </a:t>
            </a:r>
          </a:p>
          <a:p>
            <a:r>
              <a:rPr lang="en-US" dirty="0" smtClean="0"/>
              <a:t>Take care as with PCA if the size of your data set grows, the computational cost to complete the clustering can become prohibitive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5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Evaluating K-means </a:t>
            </a:r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Silhouette analysis</a:t>
            </a:r>
          </a:p>
          <a:p>
            <a:pPr lvl="1"/>
            <a:r>
              <a:rPr lang="en-US" dirty="0" smtClean="0"/>
              <a:t>For all points in a cluster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ompute the average distance to other cluster members a</a:t>
            </a:r>
            <a:r>
              <a:rPr lang="en-US" i="1" dirty="0" smtClean="0"/>
              <a:t>(</a:t>
            </a:r>
            <a:r>
              <a:rPr lang="en-US" i="1" dirty="0" err="1" smtClean="0"/>
              <a:t>i</a:t>
            </a:r>
            <a:r>
              <a:rPr lang="en-US" i="1" dirty="0" smtClean="0"/>
              <a:t>)</a:t>
            </a:r>
          </a:p>
          <a:p>
            <a:pPr lvl="2"/>
            <a:r>
              <a:rPr lang="en-US" dirty="0" smtClean="0"/>
              <a:t>Compute the average distance to the next closest cluster members </a:t>
            </a:r>
            <a:r>
              <a:rPr lang="en-US" i="1" dirty="0" smtClean="0"/>
              <a:t>b(</a:t>
            </a:r>
            <a:r>
              <a:rPr lang="en-US" i="1" dirty="0" err="1" smtClean="0"/>
              <a:t>i</a:t>
            </a:r>
            <a:r>
              <a:rPr lang="en-US" i="1" dirty="0" smtClean="0"/>
              <a:t>)</a:t>
            </a:r>
          </a:p>
          <a:p>
            <a:pPr lvl="1"/>
            <a:r>
              <a:rPr lang="en-US" dirty="0" smtClean="0"/>
              <a:t>The silhouette for a given point is </a:t>
            </a:r>
            <a:r>
              <a:rPr lang="en-US" i="1" dirty="0" smtClean="0"/>
              <a:t>s(</a:t>
            </a:r>
            <a:r>
              <a:rPr lang="en-US" i="1" dirty="0" err="1" smtClean="0"/>
              <a:t>i</a:t>
            </a:r>
            <a:r>
              <a:rPr lang="en-US" i="1" dirty="0" smtClean="0"/>
              <a:t>)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819107"/>
            <a:ext cx="4089400" cy="27663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56000" y="6400800"/>
            <a:ext cx="1623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47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Visualization of the DT in 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6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Evaluating K-means </a:t>
            </a:r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Silhouette analysis</a:t>
            </a:r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556000" y="6400800"/>
            <a:ext cx="218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sklearn</a:t>
            </a:r>
            <a:r>
              <a:rPr lang="en-US" dirty="0" smtClean="0"/>
              <a:t> website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57678"/>
            <a:ext cx="6604000" cy="2568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50" y="3912133"/>
            <a:ext cx="6559550" cy="255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3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6" y="4486435"/>
            <a:ext cx="5593404" cy="246621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Hierarchical clustering vs K-means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main limitation of K-means,   </a:t>
            </a:r>
          </a:p>
          <a:p>
            <a:r>
              <a:rPr lang="en-US" dirty="0" smtClean="0"/>
              <a:t>Section 10.3.2 discusses </a:t>
            </a:r>
            <a:r>
              <a:rPr lang="en-US" b="0" dirty="0" smtClean="0"/>
              <a:t>hierarchical clustering</a:t>
            </a:r>
            <a:r>
              <a:rPr lang="en-US" dirty="0" smtClean="0"/>
              <a:t>, an approach that clusters all the data using a tree type structure </a:t>
            </a:r>
          </a:p>
          <a:p>
            <a:pPr lvl="1"/>
            <a:r>
              <a:rPr lang="en-US" dirty="0" smtClean="0"/>
              <a:t>Choice of how many clusters can be made after the clustering is completed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820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Clustering vs PCA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Simple definition in ISL (p385): </a:t>
            </a:r>
          </a:p>
          <a:p>
            <a:pPr lvl="1"/>
            <a:r>
              <a:rPr lang="en-US" dirty="0" smtClean="0"/>
              <a:t>“</a:t>
            </a:r>
            <a:r>
              <a:rPr lang="en-US" b="0" i="1" dirty="0" smtClean="0"/>
              <a:t>PCA </a:t>
            </a:r>
            <a:r>
              <a:rPr lang="en-US" b="0" i="1" dirty="0"/>
              <a:t>looks to find a low-dimensional representation of the </a:t>
            </a:r>
            <a:r>
              <a:rPr lang="en-US" b="0" i="1" dirty="0" smtClean="0"/>
              <a:t>observations </a:t>
            </a:r>
            <a:r>
              <a:rPr lang="en-US" b="0" i="1" dirty="0"/>
              <a:t>that explain a good fraction of the </a:t>
            </a:r>
            <a:r>
              <a:rPr lang="en-US" b="0" i="1" dirty="0" smtClean="0"/>
              <a:t>variance</a:t>
            </a:r>
            <a:r>
              <a:rPr lang="en-US" dirty="0" smtClean="0"/>
              <a:t>” 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b="0" dirty="0" smtClean="0"/>
              <a:t>Clustering </a:t>
            </a:r>
            <a:r>
              <a:rPr lang="en-US" b="0" dirty="0"/>
              <a:t>looks to find homogeneous subgroups among the </a:t>
            </a:r>
            <a:r>
              <a:rPr lang="en-US" b="0" dirty="0" smtClean="0"/>
              <a:t>observations</a:t>
            </a:r>
            <a:r>
              <a:rPr lang="en-US" dirty="0" smtClean="0"/>
              <a:t>” 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Unsupervised learning, especially use of results, can be a bit of an art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In some cases, it might be appropriate to look at both 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10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722440"/>
          </a:xfrm>
        </p:spPr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dirty="0" smtClean="0"/>
              <a:t>Recall that a hyperplane </a:t>
            </a:r>
            <a:r>
              <a:rPr lang="en-US" dirty="0" smtClean="0"/>
              <a:t>in a </a:t>
            </a:r>
            <a:r>
              <a:rPr lang="en-US" i="1" dirty="0" smtClean="0"/>
              <a:t>p</a:t>
            </a:r>
            <a:r>
              <a:rPr lang="en-US" dirty="0" smtClean="0"/>
              <a:t> dimensional space can be defined as follows</a:t>
            </a:r>
          </a:p>
          <a:p>
            <a:pPr defTabSz="914400">
              <a:spcBef>
                <a:spcPts val="0"/>
              </a:spcBef>
            </a:pPr>
            <a:endParaRPr lang="en-US" sz="2800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For any given point X = [X</a:t>
            </a:r>
            <a:r>
              <a:rPr lang="en-US" baseline="-25000" dirty="0" smtClean="0"/>
              <a:t>1</a:t>
            </a:r>
            <a:r>
              <a:rPr lang="en-US" dirty="0" smtClean="0"/>
              <a:t>, X</a:t>
            </a:r>
            <a:r>
              <a:rPr lang="en-US" baseline="-25000" dirty="0" smtClean="0"/>
              <a:t>2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r>
              <a:rPr lang="en-US" dirty="0" smtClean="0"/>
              <a:t>,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p</a:t>
            </a:r>
            <a:r>
              <a:rPr lang="en-US" dirty="0" smtClean="0"/>
              <a:t>] we can determine what side of the hyperplane it is on via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How can we use this for classification?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306" y="2268680"/>
            <a:ext cx="4436729" cy="6716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67482"/>
          <a:stretch/>
        </p:blipFill>
        <p:spPr>
          <a:xfrm>
            <a:off x="1360926" y="3751316"/>
            <a:ext cx="2959100" cy="3758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62820"/>
          <a:stretch/>
        </p:blipFill>
        <p:spPr>
          <a:xfrm>
            <a:off x="4571055" y="3658527"/>
            <a:ext cx="2959100" cy="4296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344" y="4398119"/>
            <a:ext cx="3732180" cy="233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475" y="2679558"/>
            <a:ext cx="5285226" cy="401307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722440"/>
          </a:xfrm>
        </p:spPr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dirty="0" smtClean="0"/>
              <a:t>If we have </a:t>
            </a:r>
            <a:r>
              <a:rPr lang="en-US" i="1" dirty="0" smtClean="0"/>
              <a:t>p-</a:t>
            </a:r>
            <a:r>
              <a:rPr lang="en-US" dirty="0" smtClean="0"/>
              <a:t>dimensional feature, predictors, </a:t>
            </a:r>
            <a:r>
              <a:rPr lang="mr-IN" dirty="0" smtClean="0"/>
              <a:t>…</a:t>
            </a:r>
            <a:r>
              <a:rPr lang="en-US" dirty="0"/>
              <a:t> </a:t>
            </a:r>
            <a:r>
              <a:rPr lang="en-US" dirty="0" smtClean="0"/>
              <a:t>then </a:t>
            </a:r>
            <a:r>
              <a:rPr lang="en-US" dirty="0" smtClean="0"/>
              <a:t>all we need to do is find a hyperplane that separates our classes</a:t>
            </a: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Easy, right?</a:t>
            </a:r>
          </a:p>
        </p:txBody>
      </p:sp>
    </p:spTree>
    <p:extLst>
      <p:ext uri="{BB962C8B-B14F-4D97-AF65-F5344CB8AC3E}">
        <p14:creationId xmlns:p14="http://schemas.microsoft.com/office/powerpoint/2010/main" val="101318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722440"/>
          </a:xfrm>
        </p:spPr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dirty="0" smtClean="0"/>
              <a:t>This hyperplane is our decision boundary (remember that term?)</a:t>
            </a:r>
          </a:p>
          <a:p>
            <a:pPr defTabSz="914400">
              <a:spcBef>
                <a:spcPts val="0"/>
              </a:spcBef>
            </a:pPr>
            <a:r>
              <a:rPr lang="en-US" dirty="0" smtClean="0"/>
              <a:t>Maximal margin classifier</a:t>
            </a:r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Choose the decision boundary that maximizes the distance to points from both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244" y="3492965"/>
            <a:ext cx="5943600" cy="4711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43962" y="3769112"/>
            <a:ext cx="2631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think of distance to the decision boundary as a measure </a:t>
            </a:r>
            <a:r>
              <a:rPr lang="en-US" smtClean="0"/>
              <a:t>of confidence in our prediction.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5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722440"/>
          </a:xfrm>
        </p:spPr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dirty="0" smtClean="0"/>
              <a:t>What happens when no maximal margin classifier exists?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661" y="2652138"/>
            <a:ext cx="5715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3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722440"/>
          </a:xfrm>
        </p:spPr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dirty="0" smtClean="0"/>
              <a:t>How do we fit a decision boundary?</a:t>
            </a:r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The C parameter is the “budget” for the amount of points that can violate the decision boundary during training</a:t>
            </a:r>
          </a:p>
          <a:p>
            <a:pPr lvl="2" defTabSz="914400">
              <a:spcBef>
                <a:spcPts val="0"/>
              </a:spcBef>
            </a:pPr>
            <a:r>
              <a:rPr lang="en-US" dirty="0" smtClean="0"/>
              <a:t>When C is small or close to 0, no violates</a:t>
            </a:r>
          </a:p>
          <a:p>
            <a:pPr lvl="2" defTabSz="914400">
              <a:spcBef>
                <a:spcPts val="0"/>
              </a:spcBef>
            </a:pPr>
            <a:r>
              <a:rPr lang="en-US" dirty="0" smtClean="0"/>
              <a:t>As C increases, the extent of violates increases</a:t>
            </a:r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Thus, C is our bias/variance tradeoff parameter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352" y="3727932"/>
            <a:ext cx="5216448" cy="30849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24731" y="4047038"/>
            <a:ext cx="2631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Notice how </a:t>
            </a:r>
            <a:r>
              <a:rPr lang="en-US" dirty="0" smtClean="0"/>
              <a:t>sensitive the plane fitting is when add a new observation and don’t allow violations.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Custom 5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28287</TotalTime>
  <Words>1914</Words>
  <Application>Microsoft Macintosh PowerPoint</Application>
  <PresentationFormat>On-screen Show (4:3)</PresentationFormat>
  <Paragraphs>250</Paragraphs>
  <Slides>42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Calibri</vt:lpstr>
      <vt:lpstr>Cambria Math</vt:lpstr>
      <vt:lpstr>Courier</vt:lpstr>
      <vt:lpstr>Encode Sans Normal Black</vt:lpstr>
      <vt:lpstr>Lucida Grande</vt:lpstr>
      <vt:lpstr>open sans</vt:lpstr>
      <vt:lpstr>open sans</vt:lpstr>
      <vt:lpstr>Open Sans Light</vt:lpstr>
      <vt:lpstr>symbol</vt:lpstr>
      <vt:lpstr>Uni Sans Regular</vt:lpstr>
      <vt:lpstr>Wingdings</vt:lpstr>
      <vt:lpstr>Arial</vt:lpstr>
      <vt:lpstr>Times New Roman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David A Beck</cp:lastModifiedBy>
  <cp:revision>549</cp:revision>
  <cp:lastPrinted>2017-02-22T22:41:10Z</cp:lastPrinted>
  <dcterms:created xsi:type="dcterms:W3CDTF">2014-10-14T00:51:43Z</dcterms:created>
  <dcterms:modified xsi:type="dcterms:W3CDTF">2018-03-01T19:07:08Z</dcterms:modified>
</cp:coreProperties>
</file>